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Roboto Medium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9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13688bd9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13688bd9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13688bd9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13688bd9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13688bd9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13688bd9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13688bd9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13688bd9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13688bd9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713688bd9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13688bd9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13688bd9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13688bd9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13688bd9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13688bd9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13688bd9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13688bd9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13688bd9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14295dc8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14295dc8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13688bd9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713688bd9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13688bd9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13688bd9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Padrões GoF exploram soluções mais específicas. São soluções genéricas para os problemas mais comuns do desenvolvimeto de software orientado a objetos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O livro tornou-se um clássico na literatura orientada a objeto e continua atual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Não são invenções. São documentação de soluções obtidas através da experiência. Foram coletados de experiências de sucesso na indústria de software, principalmente de projetos em C++ e SmallTalk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Os quatro autores, são conhecidos como "The Gang of Four", ou GoF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13688bd9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13688bd9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padrões GRASP descrevem os princípios fundamentais da atribuição de responsabilidades a objetos, expressas na forma de padrões.</a:t>
            </a:r>
            <a:b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Padrões GRASP refletem práticas mais pontuais da aplicação de técnicas OO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Padrões GRASP ocorrem na implementação de vários padrões GoF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713688bd9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713688bd9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</a:rPr>
              <a:t>Entregar esse código "ruim" e pedir aos alunos:</a:t>
            </a:r>
            <a:br>
              <a:rPr b="1" lang="pt-BR" sz="15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Toda a lógica do programa está colocada diretamente no método </a:t>
            </a:r>
            <a:r>
              <a:rPr lang="pt-BR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pt-BR" sz="1500">
                <a:solidFill>
                  <a:schemeClr val="dk1"/>
                </a:solidFill>
              </a:rPr>
              <a:t>,</a:t>
            </a:r>
            <a:br>
              <a:rPr lang="pt-BR" sz="15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Não é possível testar a lógica de validação ou persistência separadamente.</a:t>
            </a:r>
            <a:br>
              <a:rPr b="1" lang="pt-BR" sz="1500">
                <a:solidFill>
                  <a:schemeClr val="dk1"/>
                </a:solidFill>
              </a:rPr>
            </a:br>
            <a:r>
              <a:rPr b="1" lang="pt-BR" sz="1500">
                <a:solidFill>
                  <a:schemeClr val="dk1"/>
                </a:solidFill>
              </a:rPr>
              <a:t>Dificuldade de manutenção</a:t>
            </a:r>
            <a:r>
              <a:rPr lang="pt-BR" sz="1500">
                <a:solidFill>
                  <a:schemeClr val="dk1"/>
                </a:solidFill>
              </a:rPr>
              <a:t>: você vai mexer no cadastro e sem querer pode quebrar a validação.</a:t>
            </a:r>
            <a:br>
              <a:rPr lang="pt-BR" sz="1500">
                <a:solidFill>
                  <a:schemeClr val="dk1"/>
                </a:solidFill>
              </a:rPr>
            </a:br>
            <a:r>
              <a:rPr b="1" lang="pt-BR" sz="1500">
                <a:solidFill>
                  <a:schemeClr val="dk1"/>
                </a:solidFill>
              </a:rPr>
              <a:t>Dificuldade de extensão</a:t>
            </a:r>
            <a:r>
              <a:rPr lang="pt-BR" sz="1500">
                <a:solidFill>
                  <a:schemeClr val="dk1"/>
                </a:solidFill>
              </a:rPr>
              <a:t>: e se o sistema precisar validar CPF também? Ou salvar num banco real? Terá que reescrever ou duplicar código.</a:t>
            </a:r>
            <a:br>
              <a:rPr lang="pt-BR" sz="1500">
                <a:solidFill>
                  <a:schemeClr val="dk1"/>
                </a:solidFill>
              </a:rPr>
            </a:br>
            <a:r>
              <a:rPr b="1" lang="pt-BR" sz="1500">
                <a:solidFill>
                  <a:schemeClr val="dk1"/>
                </a:solidFill>
              </a:rPr>
              <a:t>Impossível testar com JUnit</a:t>
            </a:r>
            <a:r>
              <a:rPr lang="pt-BR" sz="1500">
                <a:solidFill>
                  <a:schemeClr val="dk1"/>
                </a:solidFill>
              </a:rPr>
              <a:t>: não há separação de lógica testável.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13688bd9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13688bd9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Domine primeiro os cinco básicos antes de explorar estes quatro: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Polymorphism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Indirection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Pure Fabrication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• Protected Variations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14295dc8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14295dc8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medida de quão relacionadas ou focadas estão as responsabilidades de um elemento.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14295dc8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14295dc8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classe com baixa coesão: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faz muitas coisas não-relacionadas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executa trabalho demais.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14295dc8a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14295dc8a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medida de quão relacionadas ou focadas estão as responsabilidades de um elemento.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14295dc8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14295dc8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medida de quão relacionadas ou focadas estão as responsabilidades de um elemento.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13688bd9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13688bd9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Durante o projeto orientado a objetos, quando as interações entre objetos são definidas, fazemos escolhas sobre a atribuição de responsabilidades a classes. Tendo estas escolhas sido bem feitas, os sistemas tendem a ser fáceis de compreender, de manter e de estender. Também tendem a surgir oportunidades para a reutilização de componentes em futuras aplicações.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13688bd9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13688bd9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informação necessária para uma tarefa computacional freqüentemente está “espalhada” por vários objetos.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Portanto, há muitos experts parciais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determinar o total de uma venda requer a colaboração de 3 objetos, em 3 classes diferentes. 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caso mensagens são usadas para estabelecer as colaborações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Note que, com o uso do padrão Expert o encapsulamento das classes é mantido, já que: objetos usam sua própria informação para cumprir suas responsabilidades ou enviam mensagens a seus colaboradores para obter informações que não possuem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13688bd9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13688bd9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14295dc8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14295dc8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aspecto importante a notar é que a atribuição de responsabilidades muitas vezes não tem correspondente no mundo real.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exemplo, no mundo real, uma venda não calcula seu próprio total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Isso seria feito por uma pessoa (se não houvesse software)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no mundo OO: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Entidades inertes (como produtos) ou até conceitos (como uma venda) podem ter responsabilidades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Personificação dos objetos: objetos estão vivos!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14295dc8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14295dc8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14295dc8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14295dc8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instância de Pagamento deve ser criada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instância deve receber o total da venda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Quem tem essa informação? Venda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Venda é um bom candidato para criar objetos da classe Pagamento 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14295dc8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14295dc8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Creator é um caso particular de Expert. Porque?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14295dc8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14295dc8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14295dc8a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714295dc8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Creator é um caso particular de Expert. Porque?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55b79e6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55b79e6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</a:rPr>
              <a:t>Entregar esse código "ruim" e pedir aos alunos:</a:t>
            </a:r>
            <a:br>
              <a:rPr b="1" lang="pt-BR" sz="15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Toda a lógica do programa está colocada diretamente no método </a:t>
            </a:r>
            <a:r>
              <a:rPr lang="pt-BR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lang="pt-BR" sz="1500">
                <a:solidFill>
                  <a:schemeClr val="dk1"/>
                </a:solidFill>
              </a:rPr>
              <a:t>,</a:t>
            </a:r>
            <a:br>
              <a:rPr lang="pt-BR" sz="15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Não é possível testar a lógica de validação ou persistência separadamente.</a:t>
            </a:r>
            <a:br>
              <a:rPr b="1" lang="pt-BR" sz="1500">
                <a:solidFill>
                  <a:schemeClr val="dk1"/>
                </a:solidFill>
              </a:rPr>
            </a:br>
            <a:r>
              <a:rPr b="1" lang="pt-BR" sz="1500">
                <a:solidFill>
                  <a:schemeClr val="dk1"/>
                </a:solidFill>
              </a:rPr>
              <a:t>Dificuldade de manutenção</a:t>
            </a:r>
            <a:r>
              <a:rPr lang="pt-BR" sz="1500">
                <a:solidFill>
                  <a:schemeClr val="dk1"/>
                </a:solidFill>
              </a:rPr>
              <a:t>: você vai mexer no cadastro e sem querer pode quebrar a validação.</a:t>
            </a:r>
            <a:br>
              <a:rPr lang="pt-BR" sz="1500">
                <a:solidFill>
                  <a:schemeClr val="dk1"/>
                </a:solidFill>
              </a:rPr>
            </a:br>
            <a:r>
              <a:rPr b="1" lang="pt-BR" sz="1500">
                <a:solidFill>
                  <a:schemeClr val="dk1"/>
                </a:solidFill>
              </a:rPr>
              <a:t>Dificuldade de extensão</a:t>
            </a:r>
            <a:r>
              <a:rPr lang="pt-BR" sz="1500">
                <a:solidFill>
                  <a:schemeClr val="dk1"/>
                </a:solidFill>
              </a:rPr>
              <a:t>: e se o sistema precisar validar CPF também? Ou salvar num banco real? Terá que reescrever ou duplicar código.</a:t>
            </a:r>
            <a:br>
              <a:rPr lang="pt-BR" sz="1500">
                <a:solidFill>
                  <a:schemeClr val="dk1"/>
                </a:solidFill>
              </a:rPr>
            </a:br>
            <a:r>
              <a:rPr b="1" lang="pt-BR" sz="1500">
                <a:solidFill>
                  <a:schemeClr val="dk1"/>
                </a:solidFill>
              </a:rPr>
              <a:t>Impossível testar com JUnit</a:t>
            </a:r>
            <a:r>
              <a:rPr lang="pt-BR" sz="1500">
                <a:solidFill>
                  <a:schemeClr val="dk1"/>
                </a:solidFill>
              </a:rPr>
              <a:t>: não há separação de lógica testável.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13688bd9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13688bd9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Padrões aplicados: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✅ </a:t>
            </a:r>
            <a:r>
              <a:rPr b="1" lang="pt-BR">
                <a:solidFill>
                  <a:schemeClr val="dk1"/>
                </a:solidFill>
              </a:rPr>
              <a:t>Information Expert</a:t>
            </a:r>
            <a:r>
              <a:rPr lang="pt-BR">
                <a:solidFill>
                  <a:schemeClr val="dk1"/>
                </a:solidFill>
              </a:rPr>
              <a:t> → </a:t>
            </a:r>
            <a:r>
              <a:rPr lang="pt-B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Produto</a:t>
            </a:r>
            <a:r>
              <a:rPr lang="pt-BR">
                <a:solidFill>
                  <a:schemeClr val="dk1"/>
                </a:solidFill>
              </a:rPr>
              <a:t> sabe validar seus próprios dados</a:t>
            </a:r>
            <a:br>
              <a:rPr lang="pt-B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✅ </a:t>
            </a:r>
            <a:r>
              <a:rPr b="1" lang="pt-BR">
                <a:solidFill>
                  <a:schemeClr val="dk1"/>
                </a:solidFill>
              </a:rPr>
              <a:t>High Cohesion</a:t>
            </a:r>
            <a:r>
              <a:rPr lang="pt-BR">
                <a:solidFill>
                  <a:schemeClr val="dk1"/>
                </a:solidFill>
              </a:rPr>
              <a:t> → Cada método tem uma responsabilidade bem definida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3688bd9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13688bd9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Padrões aplicados: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✅ </a:t>
            </a:r>
            <a:r>
              <a:rPr b="1" lang="pt-BR">
                <a:solidFill>
                  <a:schemeClr val="dk1"/>
                </a:solidFill>
              </a:rPr>
              <a:t>Creator</a:t>
            </a:r>
            <a:r>
              <a:rPr lang="pt-BR">
                <a:solidFill>
                  <a:schemeClr val="dk1"/>
                </a:solidFill>
              </a:rPr>
              <a:t> → cria </a:t>
            </a:r>
            <a:r>
              <a:rPr lang="pt-B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Produto</a:t>
            </a:r>
            <a:r>
              <a:rPr lang="pt-BR">
                <a:solidFill>
                  <a:schemeClr val="dk1"/>
                </a:solidFill>
              </a:rPr>
              <a:t> pois tem os dados</a:t>
            </a:r>
            <a:br>
              <a:rPr lang="pt-B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✅ </a:t>
            </a:r>
            <a:r>
              <a:rPr b="1" lang="pt-BR">
                <a:solidFill>
                  <a:schemeClr val="dk1"/>
                </a:solidFill>
              </a:rPr>
              <a:t>High Cohesion</a:t>
            </a:r>
            <a:r>
              <a:rPr lang="pt-BR">
                <a:solidFill>
                  <a:schemeClr val="dk1"/>
                </a:solidFill>
              </a:rPr>
              <a:t> → classe trata cadastro de forma completa</a:t>
            </a:r>
            <a:br>
              <a:rPr lang="pt-B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✅ </a:t>
            </a:r>
            <a:r>
              <a:rPr b="1" lang="pt-BR">
                <a:solidFill>
                  <a:schemeClr val="dk1"/>
                </a:solidFill>
              </a:rPr>
              <a:t>Low Coupling</a:t>
            </a:r>
            <a:r>
              <a:rPr lang="pt-BR">
                <a:solidFill>
                  <a:schemeClr val="dk1"/>
                </a:solidFill>
              </a:rPr>
              <a:t> → não depende de banco nem de classes desnecessárias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13688bd9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713688bd9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Padrões aplicados: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✅ </a:t>
            </a:r>
            <a:r>
              <a:rPr b="1" lang="pt-BR">
                <a:solidFill>
                  <a:schemeClr val="dk1"/>
                </a:solidFill>
              </a:rPr>
              <a:t>Controller</a:t>
            </a:r>
            <a:r>
              <a:rPr lang="pt-BR">
                <a:solidFill>
                  <a:schemeClr val="dk1"/>
                </a:solidFill>
              </a:rPr>
              <a:t> → recebe entrada do sistema e coordena a ação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13688bd9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13688bd9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13688bd9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713688bd9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Não aplica GRASP diretamente</a:t>
            </a:r>
            <a:br>
              <a:rPr b="1" lang="pt-BR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Serve como </a:t>
            </a:r>
            <a:r>
              <a:rPr i="1" lang="pt-BR">
                <a:solidFill>
                  <a:schemeClr val="dk1"/>
                </a:solidFill>
              </a:rPr>
              <a:t>interface externa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13688bd9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713688bd9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55b79e6a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55b79e6a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485e4d1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485e4d1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6485e4d16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6485e4d16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485e4d16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6485e4d16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485e4d16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6485e4d16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485e4d16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485e4d1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13688bd9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13688bd9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13688bd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13688bd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13688bd9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13688bd9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13688bd9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13688bd9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13688bd9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713688bd9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factoring.guru/pt-br/design-pattern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Projetando Software com Responsabilidade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Consequentemente, você encontrará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padrões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de classes e de comunicação entre objetos, que reaparecem frequentemente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Padrões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são uma maneira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testada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documentada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alcançar um objetivo qualquer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Padrões de projeto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são soluções típicas para problemas comuns em projeto de software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Padrões tem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um formato estruturado: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45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45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 que soluciona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45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Solução do problema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Também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podem aparecer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45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Consequências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45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Estruturas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45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Exemplos de código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objetivo dos padrões é codificar conhecimento existente de uma forma que possa ser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reaplicado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 contextos diferentes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difícil achar um sistema orientado a objetos que não use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pelo menos dois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desses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padrões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 grandes sistemas usam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quase todos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eles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Por que aprender padrões?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oboto"/>
              <a:buChar char="➔"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Aprender com a experiência dos outros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oboto"/>
              <a:buChar char="➔"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Aprender a programar bem com orientação a objetos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oboto"/>
              <a:buChar char="➔"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Desenvolver software de melhor qualidade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oboto"/>
              <a:buChar char="➔"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Vocabulário comum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000"/>
              <a:buFont typeface="Roboto"/>
              <a:buChar char="➔"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Ajuda na documentação e na aprendizagem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518150"/>
            <a:ext cx="8520600" cy="4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Há vários catálogos de padrões em software: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</a:t>
            </a:r>
            <a:r>
              <a:rPr lang="pt-BR" sz="3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https://refactoring.guru/pt-br/design-patterns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439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Martin Fowler, Analysis Patterns - Reusable Object Models, Addison-Wesley,1997.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945" y="0"/>
            <a:ext cx="39090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483000"/>
            <a:ext cx="8520600" cy="4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sistema orientado a objetos é composto de objetos que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enviam mensagens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outros objetos para completar operações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adrões GoF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455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livro "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Design Patterns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(1994) de Erich Gamma, John Vlissides, Ralph Jonhson e Richard Helm, descreve 23 padrões de design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509" y="0"/>
            <a:ext cx="38524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44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GRASP: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eneral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esponsibility and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ssignment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oftware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atterns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2278800"/>
            <a:ext cx="4457700" cy="22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Introduzidos por Craig Larman em seu livro “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Applying UML and Patterns</a:t>
            </a:r>
            <a:r>
              <a:rPr lang="pt-BR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060" y="0"/>
            <a:ext cx="40119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Padrões Grasp básicos 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900"/>
              <a:buFont typeface="Roboto"/>
              <a:buChar char="➔"/>
            </a:pP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Expert (Especialista de Informação)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900"/>
              <a:buFont typeface="Roboto"/>
              <a:buChar char="➔"/>
            </a:pP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Creator (Criador)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900"/>
              <a:buFont typeface="Roboto"/>
              <a:buChar char="➔"/>
            </a:pP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Cohesion (Coesão alta)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900"/>
              <a:buFont typeface="Roboto"/>
              <a:buChar char="➔"/>
            </a:pP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 Coupling (Baixo acoplamento)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900"/>
              <a:buFont typeface="Roboto"/>
              <a:buChar char="➔"/>
            </a:pPr>
            <a:r>
              <a:rPr lang="pt-BR" sz="2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 (Controlador)</a:t>
            </a:r>
            <a:endParaRPr sz="2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High Cohesion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Coesão alta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36"/>
          <p:cNvSpPr txBox="1"/>
          <p:nvPr/>
        </p:nvSpPr>
        <p:spPr>
          <a:xfrm flipH="1">
            <a:off x="353100" y="2966529"/>
            <a:ext cx="879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Solução: Atribuir uma responsabilidade para que a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coesão</a:t>
            </a: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 mantenha alta </a:t>
            </a: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311700" y="1077125"/>
            <a:ext cx="8790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Problema: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manter a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complexidade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sob controle?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Classes que fazem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muitas tarefas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não relacionadas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são mais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difíceis de entender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de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manter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 de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reusar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além de serem mais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vulneráveis à mudança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1" name="Google Shape;211;p36"/>
          <p:cNvSpPr/>
          <p:nvPr/>
        </p:nvSpPr>
        <p:spPr>
          <a:xfrm>
            <a:off x="3459975" y="3689850"/>
            <a:ext cx="3903000" cy="1123500"/>
          </a:xfrm>
          <a:prstGeom prst="cloudCallout">
            <a:avLst>
              <a:gd fmla="val 75486" name="adj1"/>
              <a:gd fmla="val -71876" name="adj2"/>
            </a:avLst>
          </a:prstGeom>
          <a:solidFill>
            <a:srgbClr val="99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sabe o que é coesão?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Coesão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311700" y="1077125"/>
            <a:ext cx="8790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medida de quão </a:t>
            </a:r>
            <a:r>
              <a:rPr lang="pt-BR" sz="3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relacionadas</a:t>
            </a: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estão as responsabilidades de um elemento.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classe </a:t>
            </a:r>
            <a:r>
              <a:rPr b="1" lang="pt-BR" sz="3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Cão</a:t>
            </a: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coesa se tem operações relacionadas ao Cão (morder, correr, comer, latir) e apenas ao Cão (não terá por exemplo, validar, imprimirCao, listarCaes)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Low Coupling (Baixo acoplamento)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 flipH="1">
            <a:off x="353100" y="2966525"/>
            <a:ext cx="84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Solução: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Atribuir uma responsabilidade para que o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acoplamento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mantenha-se fraco.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311700" y="1077125"/>
            <a:ext cx="879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Problema: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suportar dependência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baixa e aumentar a reutilização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Acoplamento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311700" y="1077125"/>
            <a:ext cx="8790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uma medida de quanto um elemento está conectado a, ou depende de outros elementos</a:t>
            </a:r>
            <a:b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classe com acoplamento forte depende de muitas outras classes: tais classes podem ser indesejáveis</a:t>
            </a:r>
            <a:b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acoplamento está associado à coesão: maior coesão, menor acoplamento e vice-versa.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Expert (especialista de informação)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40"/>
          <p:cNvSpPr txBox="1"/>
          <p:nvPr/>
        </p:nvSpPr>
        <p:spPr>
          <a:xfrm>
            <a:off x="311700" y="3053750"/>
            <a:ext cx="879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Solução: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Atribuir responsabilidade ao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especialista da informação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 a classe que tem a informação necessária para satisfazer a responsabilidade.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40"/>
          <p:cNvSpPr txBox="1"/>
          <p:nvPr/>
        </p:nvSpPr>
        <p:spPr>
          <a:xfrm>
            <a:off x="311700" y="1312100"/>
            <a:ext cx="879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</a:t>
            </a: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ado um comportamento (responsabilidade) a qual classe essa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responsabilidade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deve ser alocada?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Quem deve ser o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responsável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por gerar o valor total da venda? 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1"/>
          <p:cNvSpPr txBox="1"/>
          <p:nvPr>
            <p:ph type="title"/>
          </p:nvPr>
        </p:nvSpPr>
        <p:spPr>
          <a:xfrm>
            <a:off x="500550" y="386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Que </a:t>
            </a: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informação é necessária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para obter o valor total? 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1" title="Untitled diagram _ Mermaid Chart-2025-07-24-0128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12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0" y="1178563"/>
            <a:ext cx="2106600" cy="21066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Responsabilidades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são atribuídas aos objetos durante o design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6" name="Google Shape;256;p42" title="Untitled diagram _ Mermaid Chart-2025-07-24-0130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6375"/>
            <a:ext cx="8839204" cy="238675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/>
          <p:nvPr/>
        </p:nvSpPr>
        <p:spPr>
          <a:xfrm>
            <a:off x="335225" y="2425900"/>
            <a:ext cx="11937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2945275" y="2279875"/>
            <a:ext cx="15327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6939750" y="2531225"/>
            <a:ext cx="15327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335225" y="3352925"/>
            <a:ext cx="8137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classe 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Venda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vai calcular o valor total, somando os subtotais. A responsabilidade para cada subtotal é atribuída ao objeto 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ItemVenda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O subtotal depende do preço. O objeto 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Produto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o especialista que conhece o preço, portanto a responsabilidade é dele.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Creator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(Criador)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311700" y="2031425"/>
            <a:ext cx="8790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Solução: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Atribua a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responsabilidade de criar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se: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agrega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contém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2500">
                <a:solidFill>
                  <a:schemeClr val="dk1"/>
                </a:solidFill>
              </a:rPr>
              <a:t>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guarda instâncias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pt-BR" sz="2500">
                <a:solidFill>
                  <a:schemeClr val="dk1"/>
                </a:solidFill>
              </a:rPr>
              <a:t>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faz uso de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possui dados para inicialização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quando ele for criado.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311700" y="1077125"/>
            <a:ext cx="8790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Problema: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quem deve ser o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responsável por criar instâncias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uma determinada classe</a:t>
            </a: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445025"/>
            <a:ext cx="85206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Que classe deve ser responsável por criar uma instância do objeto </a:t>
            </a:r>
            <a:r>
              <a:rPr b="1" lang="pt-BR" sz="2500">
                <a:latin typeface="Roboto Mono"/>
                <a:ea typeface="Roboto Mono"/>
                <a:cs typeface="Roboto Mono"/>
                <a:sym typeface="Roboto Mono"/>
              </a:rPr>
              <a:t>ItemVenda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abaixo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4"/>
          <p:cNvSpPr txBox="1"/>
          <p:nvPr>
            <p:ph type="title"/>
          </p:nvPr>
        </p:nvSpPr>
        <p:spPr>
          <a:xfrm>
            <a:off x="500550" y="409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 Mono"/>
                <a:ea typeface="Roboto Mono"/>
                <a:cs typeface="Roboto Mono"/>
                <a:sym typeface="Roboto Mono"/>
              </a:rPr>
              <a:t>Venda</a:t>
            </a:r>
            <a:r>
              <a:rPr lang="pt-BR" sz="25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agrega</a:t>
            </a:r>
            <a:r>
              <a:rPr lang="pt-BR" sz="2500">
                <a:latin typeface="Roboto"/>
                <a:ea typeface="Roboto"/>
                <a:cs typeface="Roboto"/>
                <a:sym typeface="Roboto"/>
              </a:rPr>
              <a:t> muitos </a:t>
            </a:r>
            <a:r>
              <a:rPr b="1" lang="pt-BR" sz="2500">
                <a:latin typeface="Roboto Mono"/>
                <a:ea typeface="Roboto Mono"/>
                <a:cs typeface="Roboto Mono"/>
                <a:sym typeface="Roboto Mono"/>
              </a:rPr>
              <a:t>ItemVenda</a:t>
            </a:r>
            <a:endParaRPr b="1" sz="2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6" name="Google Shape;276;p44" title="Untitled diagram _ Mermaid Chart-2025-07-24-0128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650"/>
            <a:ext cx="8839204" cy="2123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4"/>
          <p:cNvSpPr/>
          <p:nvPr/>
        </p:nvSpPr>
        <p:spPr>
          <a:xfrm>
            <a:off x="0" y="1785886"/>
            <a:ext cx="1792200" cy="18750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44"/>
          <p:cNvCxnSpPr/>
          <p:nvPr/>
        </p:nvCxnSpPr>
        <p:spPr>
          <a:xfrm flipH="1" rot="10800000">
            <a:off x="2020475" y="2970225"/>
            <a:ext cx="210600" cy="10707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Um novo método </a:t>
            </a:r>
            <a:r>
              <a:rPr b="1" lang="pt-BR" sz="2500">
                <a:latin typeface="Roboto Mono"/>
                <a:ea typeface="Roboto Mono"/>
                <a:cs typeface="Roboto Mono"/>
                <a:sym typeface="Roboto Mono"/>
              </a:rPr>
              <a:t>criarItemVenda(...)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deve ser criado na classe </a:t>
            </a:r>
            <a:r>
              <a:rPr b="1" lang="pt-BR" sz="2500">
                <a:latin typeface="Roboto Mono"/>
                <a:ea typeface="Roboto Mono"/>
                <a:cs typeface="Roboto Mono"/>
                <a:sym typeface="Roboto Mono"/>
              </a:rPr>
              <a:t>Venda</a:t>
            </a:r>
            <a:endParaRPr b="1" sz="2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5" name="Google Shape;285;p45" title="Untitled diagram _ Mermaid Chart-2025-07-24-0149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525"/>
            <a:ext cx="8839204" cy="18558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5"/>
          <p:cNvSpPr/>
          <p:nvPr/>
        </p:nvSpPr>
        <p:spPr>
          <a:xfrm>
            <a:off x="311700" y="3180750"/>
            <a:ext cx="2077500" cy="474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Controller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(Controlador)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6"/>
          <p:cNvSpPr txBox="1"/>
          <p:nvPr/>
        </p:nvSpPr>
        <p:spPr>
          <a:xfrm>
            <a:off x="311700" y="2188200"/>
            <a:ext cx="8790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Solução: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Atribuir responsabilidades para receber ou lidar com um evento do sistema para uma classe que representa todo o sistema (controlador de fachada – front controller), um subsistema e um cenário de caso de uso (controlador de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caso de uso ou de sessão).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>
            <a:off x="311700" y="1017725"/>
            <a:ext cx="879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Problema: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Quem deve ser o responsável por lidar com um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evento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uma </a:t>
            </a:r>
            <a:r>
              <a:rPr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interface de entrada</a:t>
            </a: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1E1E1E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445025"/>
            <a:ext cx="85206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Que classe é responsável por criar um pagamento e associá-lo a uma venda?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47" title="Untitled diagram _ Mermaid Chart-2025-07-24-0226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050" y="1372625"/>
            <a:ext cx="3932698" cy="34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Responsabilidade é um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contrato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 obrigação de um tipo, ou classe.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Atividade: “Quem é o Responsável?”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“Um sistema de estacionamento precisa controlar entrada de carros, calcular valor a pagar e registrar saída”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Atividade: “Quem é o Responsável?”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Criar um novo Ticket quando o carro entra.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Atividade: “Quem é o Responsável?”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Guardar o horário de entrada e saída.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Atividade: “Quem é o Responsável?”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Calcular o valor do estacionamento.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Atividade: “Quem é o Responsável?”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Calcular o valor do estacionamento.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Atividade: “Quem é o Responsável?”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Registrar a saída do carro.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Tipos de responsabilidades dos objetos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85762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conhecimento (</a:t>
            </a:r>
            <a:r>
              <a:rPr i="1"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knowing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 sobre dados privativos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encapsulados; sobre objetos relacionados; sobre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coisas que pode calcular ou derivar.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5762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Font typeface="Roboto"/>
              <a:buChar char="➔"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realização (</a:t>
            </a:r>
            <a:r>
              <a:rPr i="1"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doing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 fazer alguma coisa em si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mesmo; iniciar uma ação em outro objeto; controlar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coordenar atividades em outros objetos.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507050"/>
            <a:ext cx="8520600" cy="4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Projetar software orientado a objetos é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difícil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mas projetar software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reutilizável 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orientado a objetos é ainda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mais complicado</a:t>
            </a:r>
            <a:endParaRPr sz="4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seu projeto deve ser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específico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o problema a resolver, mas também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genérico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 suficiente para atender problemas e requisitos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futuros</a:t>
            </a:r>
            <a:endParaRPr sz="4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melhores projetistas sabem que não devem resolver problemas a partir de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princípios elementares ou do zero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326775"/>
            <a:ext cx="8520600" cy="4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 vez disso, eles reutilizam </a:t>
            </a:r>
            <a:r>
              <a:rPr lang="pt-BR" sz="4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soluções que funcionaram no passado</a:t>
            </a:r>
            <a:r>
              <a:rPr lang="pt-BR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